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5"/>
    <p:restoredTop sz="94721"/>
  </p:normalViewPr>
  <p:slideViewPr>
    <p:cSldViewPr snapToGrid="0" snapToObjects="1">
      <p:cViewPr>
        <p:scale>
          <a:sx n="226" d="100"/>
          <a:sy n="226" d="100"/>
        </p:scale>
        <p:origin x="-3840" y="-10266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3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33AF38EC-E9FB-4FDB-B396-1A618737FAF9}" type="slidenum">
              <a:rPr lang="en-US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478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</p:spPr>
        <p:txBody>
          <a:bodyPr/>
          <a:lstStyle/>
          <a:p>
            <a:endParaRPr lang="en-US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32949B2-6486-4548-B45A-AF7E84B20BB5}" type="slidenum"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2676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</p:spPr>
        <p:txBody>
          <a:bodyPr/>
          <a:lstStyle/>
          <a:p>
            <a:endParaRPr lang="en-US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D276E1A5-E08C-4C91-84D5-1A7793915BDA}" type="slidenum"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</a:t>
            </a:fld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3855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78000" y="425880"/>
            <a:ext cx="6803280" cy="1784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78000" y="2501640"/>
            <a:ext cx="680328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78000" y="5740560"/>
            <a:ext cx="680328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78000" y="425880"/>
            <a:ext cx="6803280" cy="1784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78000" y="250164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3864240" y="250164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3864240" y="574056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378000" y="574056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78000" y="425880"/>
            <a:ext cx="6803280" cy="1784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78000" y="2501640"/>
            <a:ext cx="6803280" cy="6200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78000" y="2501640"/>
            <a:ext cx="6803280" cy="6200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378000" y="2888280"/>
            <a:ext cx="6803280" cy="5427000"/>
          </a:xfrm>
          <a:prstGeom prst="rect">
            <a:avLst/>
          </a:prstGeom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2"/>
          <a:stretch/>
        </p:blipFill>
        <p:spPr>
          <a:xfrm>
            <a:off x="378000" y="2888280"/>
            <a:ext cx="6803280" cy="5427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78000" y="425880"/>
            <a:ext cx="6803280" cy="1784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78000" y="2501640"/>
            <a:ext cx="6803280" cy="6200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78000" y="425880"/>
            <a:ext cx="6803280" cy="1784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78000" y="2501640"/>
            <a:ext cx="6803280" cy="6200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78000" y="425880"/>
            <a:ext cx="6803280" cy="1784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78000" y="2501640"/>
            <a:ext cx="3319920" cy="6200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3864240" y="2501640"/>
            <a:ext cx="3319920" cy="6200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78000" y="425880"/>
            <a:ext cx="6803280" cy="1784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78000" y="425880"/>
            <a:ext cx="6803280" cy="827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78000" y="425880"/>
            <a:ext cx="6803280" cy="1784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78000" y="250164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378000" y="574056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3864240" y="2501640"/>
            <a:ext cx="3319920" cy="6200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78000" y="425880"/>
            <a:ext cx="6803280" cy="1784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78000" y="2501640"/>
            <a:ext cx="3319920" cy="6200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3864240" y="250164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3864240" y="574056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78000" y="425880"/>
            <a:ext cx="6803280" cy="1784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78000" y="250164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3864240" y="250164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78000" y="5740560"/>
            <a:ext cx="680328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113" y="569913"/>
            <a:ext cx="6521450" cy="206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21450" cy="678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113" y="9909175"/>
            <a:ext cx="17018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3FC04-C2A9-324D-8D10-CF5457E1463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488" y="9909175"/>
            <a:ext cx="25527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8763" y="9909175"/>
            <a:ext cx="17018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EA836-54E9-EE49-93B6-D1CA53C380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2631600"/>
            <a:ext cx="7559280" cy="2584080"/>
          </a:xfrm>
          <a:prstGeom prst="rect">
            <a:avLst/>
          </a:prstGeom>
          <a:solidFill>
            <a:srgbClr val="263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CustomShape 2"/>
          <p:cNvSpPr/>
          <p:nvPr/>
        </p:nvSpPr>
        <p:spPr>
          <a:xfrm>
            <a:off x="324000" y="737280"/>
            <a:ext cx="6943320" cy="39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r-Latn-RS" sz="2400" spc="-1">
                <a:solidFill>
                  <a:srgbClr val="263746"/>
                </a:solidFill>
                <a:uFill>
                  <a:solidFill>
                    <a:srgbClr val="FFFFFF"/>
                  </a:solidFill>
                </a:uFill>
                <a:latin typeface="Lato Black"/>
                <a:ea typeface="Lato Black"/>
              </a:rPr>
              <a:t>Modul za upravljanje mobilnom radnom snagom</a:t>
            </a:r>
            <a:endParaRPr lang="sr-Latn-R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CustomShape 3"/>
          <p:cNvSpPr/>
          <p:nvPr/>
        </p:nvSpPr>
        <p:spPr>
          <a:xfrm>
            <a:off x="0" y="10331640"/>
            <a:ext cx="7559640" cy="359640"/>
          </a:xfrm>
          <a:prstGeom prst="rect">
            <a:avLst/>
          </a:prstGeom>
          <a:solidFill>
            <a:srgbClr val="2637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" name="Picture 3"/>
          <p:cNvPicPr/>
          <p:nvPr/>
        </p:nvPicPr>
        <p:blipFill>
          <a:blip r:embed="rId3"/>
          <a:stretch/>
        </p:blipFill>
        <p:spPr>
          <a:xfrm>
            <a:off x="5992200" y="395640"/>
            <a:ext cx="1218240" cy="285840"/>
          </a:xfrm>
          <a:prstGeom prst="rect">
            <a:avLst/>
          </a:prstGeom>
          <a:ln>
            <a:noFill/>
          </a:ln>
        </p:spPr>
      </p:pic>
      <p:sp>
        <p:nvSpPr>
          <p:cNvPr id="47" name="CustomShape 5"/>
          <p:cNvSpPr/>
          <p:nvPr/>
        </p:nvSpPr>
        <p:spPr>
          <a:xfrm>
            <a:off x="324000" y="1062720"/>
            <a:ext cx="7057103" cy="7026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r-Latn-RS" sz="2000" spc="-30">
                <a:solidFill>
                  <a:srgbClr val="263646"/>
                </a:solidFill>
                <a:latin typeface="Lato Light" charset="0"/>
                <a:ea typeface="Lato Light" charset="0"/>
                <a:cs typeface="Lato Light" charset="0"/>
              </a:rPr>
              <a:t>Upravljanje radnom snagom i vođenje voznog parka rade zajedno.</a:t>
            </a:r>
            <a:endParaRPr lang="sr-Latn-RS" sz="1800" strike="noStrike" spc="-30">
              <a:solidFill>
                <a:srgbClr val="263646"/>
              </a:solidFill>
              <a:uFill>
                <a:solidFill>
                  <a:srgbClr val="FFFFFF"/>
                </a:solidFill>
              </a:u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48" name="Line 6"/>
          <p:cNvSpPr/>
          <p:nvPr/>
        </p:nvSpPr>
        <p:spPr>
          <a:xfrm>
            <a:off x="417960" y="1692068"/>
            <a:ext cx="6738840" cy="0"/>
          </a:xfrm>
          <a:prstGeom prst="line">
            <a:avLst/>
          </a:prstGeom>
          <a:ln>
            <a:solidFill>
              <a:srgbClr val="26374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7"/>
          <p:cNvSpPr/>
          <p:nvPr/>
        </p:nvSpPr>
        <p:spPr>
          <a:xfrm>
            <a:off x="323999" y="1749667"/>
            <a:ext cx="7057103" cy="6967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sr-Latn-RS" sz="1400" spc="-20" dirty="0">
                <a:solidFill>
                  <a:srgbClr val="263646"/>
                </a:solidFill>
                <a:latin typeface="Lato Light" charset="0"/>
                <a:ea typeface="Lato Light" charset="0"/>
                <a:cs typeface="Lato Light" charset="0"/>
              </a:rPr>
              <a:t>Modul za upravljanje mobilnom radnom snagom omogućava vam da na jednostavan i efikasan način šaljete poslove / zadatke svojim vozačima. Zatim pratite ove poslove u realnom vremenu kako svaki napreduje. </a:t>
            </a:r>
            <a:r>
              <a:rPr lang="sr-Latn-RS" sz="1400" spc="-20">
                <a:solidFill>
                  <a:srgbClr val="263646"/>
                </a:solidFill>
                <a:latin typeface="Lato Light" charset="0"/>
                <a:ea typeface="Lato Light" charset="0"/>
                <a:cs typeface="Lato Light" charset="0"/>
              </a:rPr>
              <a:t>Vaši kupci će ceniti kontrolu koju imate nad svakim poslom koji se obavlja.</a:t>
            </a:r>
            <a:endParaRPr lang="sr-Latn-RS" sz="1400" spc="-20" dirty="0">
              <a:solidFill>
                <a:srgbClr val="263646"/>
              </a:solidFill>
              <a:effectLst/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50" name="CustomShape 8"/>
          <p:cNvSpPr/>
          <p:nvPr/>
        </p:nvSpPr>
        <p:spPr>
          <a:xfrm>
            <a:off x="323999" y="2822400"/>
            <a:ext cx="2674573" cy="22528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0000"/>
              </a:lnSpc>
            </a:pPr>
            <a:r>
              <a:rPr lang="sr-Latn-RS" sz="1200" i="1" spc="-2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Nadgledate ekran u otpremnoj sobi kako napreduje svaka usluga prevoza. Odmah uočite uslugu sa procenjenim vremenom dolaska kasnije od planiranog. Možete postupiti pre nego što bude prekasno, a rok za isporuku je propušten.</a:t>
            </a:r>
            <a:endParaRPr lang="sr-Latn-RS" sz="1800" i="1" strike="noStrike" spc="-2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51" name="CustomShape 9"/>
          <p:cNvSpPr/>
          <p:nvPr/>
        </p:nvSpPr>
        <p:spPr>
          <a:xfrm>
            <a:off x="0" y="5216040"/>
            <a:ext cx="7559280" cy="2873888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CustomShape 10"/>
          <p:cNvSpPr/>
          <p:nvPr/>
        </p:nvSpPr>
        <p:spPr>
          <a:xfrm>
            <a:off x="324000" y="5429550"/>
            <a:ext cx="4212000" cy="26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r-Latn-RS" sz="1600" b="1" spc="-18">
                <a:solidFill>
                  <a:srgbClr val="263746"/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Kako mi pomažemo</a:t>
            </a:r>
            <a:endParaRPr lang="sr-Latn-R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CustomShape 11"/>
          <p:cNvSpPr/>
          <p:nvPr/>
        </p:nvSpPr>
        <p:spPr>
          <a:xfrm>
            <a:off x="324000" y="5847812"/>
            <a:ext cx="3471480" cy="20848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sr-Latn-RS" sz="1000" b="1" spc="-20">
                <a:solidFill>
                  <a:srgbClr val="263646"/>
                </a:solidFill>
                <a:latin typeface="Lato" charset="0"/>
                <a:ea typeface="Lato" charset="0"/>
                <a:cs typeface="Lato" charset="0"/>
              </a:rPr>
              <a:t>Modul za upravljanje mobilnom radnom snagom omogućava vam da na jednostavan i efikasan način šaljete poslove / zadatke svojim vozačima. Zatim pratite ove poslove u realnom vremenu kako svaki napreduje. Vaši kupci će ceniti kontrolu koju imate nad svakim poslom koji se obavlja.</a:t>
            </a:r>
          </a:p>
          <a:p>
            <a:br>
              <a:rPr lang="sr-Latn-RS" sz="1000" spc="-20">
                <a:solidFill>
                  <a:srgbClr val="263646"/>
                </a:solidFill>
                <a:latin typeface="Lato Light" charset="0"/>
                <a:ea typeface="Lato Light" charset="0"/>
                <a:cs typeface="Lato Light" charset="0"/>
              </a:rPr>
            </a:br>
            <a:r>
              <a:rPr lang="sr-Latn-RS" sz="1000" spc="-20">
                <a:solidFill>
                  <a:srgbClr val="263646"/>
                </a:solidFill>
                <a:latin typeface="Lato Light" charset="0"/>
                <a:ea typeface="Lato Light" charset="0"/>
                <a:cs typeface="Lato Light" charset="0"/>
              </a:rPr>
              <a:t>Na strani vozila, vaš vozač dobija novi posao putem ugrađenog tableta. On analizira detalje zadatka i prihvata ih dodirom na dugme Start. Od tog trenutka tablet će vozača voditi kroz sve planirane faze do završetka operacije.</a:t>
            </a:r>
          </a:p>
        </p:txBody>
      </p:sp>
      <p:sp>
        <p:nvSpPr>
          <p:cNvPr id="54" name="CustomShape 12"/>
          <p:cNvSpPr/>
          <p:nvPr/>
        </p:nvSpPr>
        <p:spPr>
          <a:xfrm>
            <a:off x="3791160" y="5847812"/>
            <a:ext cx="3471480" cy="20848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r-Latn-RS" sz="1000" spc="-20" dirty="0">
                <a:solidFill>
                  <a:srgbClr val="263646"/>
                </a:solidFill>
                <a:latin typeface="Lato Light" charset="0"/>
                <a:ea typeface="Lato Light" charset="0"/>
                <a:cs typeface="Lato Light" charset="0"/>
              </a:rPr>
              <a:t>Dodatne opcije na tabletu između ostalog uključuju i navigaciju</a:t>
            </a:r>
            <a:r>
              <a:rPr lang="pt-PT" sz="1000" spc="-20" dirty="0">
                <a:solidFill>
                  <a:srgbClr val="263646"/>
                </a:solidFill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000" spc="-20" dirty="0">
                <a:solidFill>
                  <a:srgbClr val="263646"/>
                </a:solidFill>
                <a:latin typeface="Lato Light" charset="0"/>
              </a:rPr>
              <a:t>(</a:t>
            </a:r>
            <a:r>
              <a:rPr lang="en-US" sz="1000" spc="-20" dirty="0" err="1">
                <a:solidFill>
                  <a:srgbClr val="263646"/>
                </a:solidFill>
                <a:latin typeface="Lato Light" charset="0"/>
              </a:rPr>
              <a:t>Sygic</a:t>
            </a:r>
            <a:r>
              <a:rPr lang="en-US" sz="1000" spc="-20" dirty="0">
                <a:solidFill>
                  <a:srgbClr val="263646"/>
                </a:solidFill>
                <a:latin typeface="Lato Light" charset="0"/>
              </a:rPr>
              <a:t>/</a:t>
            </a:r>
            <a:r>
              <a:rPr lang="en-US" sz="1000" spc="-20" dirty="0" err="1">
                <a:solidFill>
                  <a:srgbClr val="263646"/>
                </a:solidFill>
                <a:latin typeface="Lato Light" charset="0"/>
              </a:rPr>
              <a:t>CoPilot</a:t>
            </a:r>
            <a:r>
              <a:rPr lang="en-US" sz="1000" spc="-20" dirty="0">
                <a:solidFill>
                  <a:srgbClr val="263646"/>
                </a:solidFill>
                <a:latin typeface="Lato Light" charset="0"/>
              </a:rPr>
              <a:t>)</a:t>
            </a:r>
            <a:r>
              <a:rPr lang="sr-Latn-RS" sz="1000" spc="-20" dirty="0">
                <a:solidFill>
                  <a:srgbClr val="263646"/>
                </a:solidFill>
                <a:latin typeface="Lato Light" charset="0"/>
                <a:ea typeface="Lato Light" charset="0"/>
                <a:cs typeface="Lato Light" charset="0"/>
              </a:rPr>
              <a:t> i razmenu poruka.</a:t>
            </a:r>
          </a:p>
          <a:p>
            <a:pPr>
              <a:lnSpc>
                <a:spcPct val="100000"/>
              </a:lnSpc>
            </a:pPr>
            <a:endParaRPr lang="sr-Latn-RS" sz="1000" spc="-20" dirty="0">
              <a:solidFill>
                <a:srgbClr val="263646"/>
              </a:solidFill>
              <a:latin typeface="Lato Light" charset="0"/>
              <a:ea typeface="Lato Light" charset="0"/>
              <a:cs typeface="Lato Light" charset="0"/>
            </a:endParaRPr>
          </a:p>
          <a:p>
            <a:pPr>
              <a:lnSpc>
                <a:spcPct val="100000"/>
              </a:lnSpc>
            </a:pPr>
            <a:r>
              <a:rPr lang="sr-Latn-RS" sz="1000" spc="-20" dirty="0">
                <a:solidFill>
                  <a:srgbClr val="263646"/>
                </a:solidFill>
                <a:latin typeface="Lato Light" charset="0"/>
                <a:ea typeface="Lato Light" charset="0"/>
                <a:cs typeface="Lato Light" charset="0"/>
              </a:rPr>
              <a:t>Kad se vratite u kancelariju, možete da pratite završetak svakog posla u realnom vremenu.</a:t>
            </a:r>
          </a:p>
          <a:p>
            <a:pPr>
              <a:lnSpc>
                <a:spcPct val="100000"/>
              </a:lnSpc>
            </a:pPr>
            <a:endParaRPr lang="sr-Latn-RS" sz="1000" spc="-20" dirty="0">
              <a:solidFill>
                <a:srgbClr val="263646"/>
              </a:solidFill>
              <a:latin typeface="Lato Light" charset="0"/>
              <a:ea typeface="Lato Light" charset="0"/>
              <a:cs typeface="Lato Light" charset="0"/>
            </a:endParaRPr>
          </a:p>
          <a:p>
            <a:pPr>
              <a:lnSpc>
                <a:spcPct val="100000"/>
              </a:lnSpc>
            </a:pPr>
            <a:r>
              <a:rPr lang="sr-Latn-RS" sz="1000" spc="-20" dirty="0">
                <a:solidFill>
                  <a:srgbClr val="263646"/>
                </a:solidFill>
                <a:latin typeface="Lato Light" charset="0"/>
                <a:ea typeface="Lato Light" charset="0"/>
                <a:cs typeface="Lato Light" charset="0"/>
              </a:rPr>
              <a:t>U stvari, fleksibilnost modula za upravljanje mobilnom radnom snagom omogućava vam definisanje tačnih radnih tokova koji se očekuju za svaku vrstu zadatka, kao i tačne obrasce koje vaši vozači moraju popuniti u raznim okolnostima kao što su isporuke, dopunjavanje, periodi čekanja i tako dalje. Možete da ga konfigurišete tako da odgovara specifičnim potrebama vaše kompanije.</a:t>
            </a:r>
          </a:p>
        </p:txBody>
      </p:sp>
      <p:sp>
        <p:nvSpPr>
          <p:cNvPr id="16" name="CustomShape 13"/>
          <p:cNvSpPr/>
          <p:nvPr/>
        </p:nvSpPr>
        <p:spPr>
          <a:xfrm>
            <a:off x="324000" y="8311877"/>
            <a:ext cx="4212000" cy="26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r-Latn-RS" sz="1600" b="1" spc="-18">
                <a:solidFill>
                  <a:srgbClr val="CF0A2C"/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Prednosti</a:t>
            </a:r>
            <a:endParaRPr lang="sr-Latn-R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CustomShape 14"/>
          <p:cNvSpPr/>
          <p:nvPr/>
        </p:nvSpPr>
        <p:spPr>
          <a:xfrm>
            <a:off x="324000" y="8710111"/>
            <a:ext cx="3471480" cy="147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sr-Latn-RS" sz="1000" b="1" spc="-20">
                <a:solidFill>
                  <a:srgbClr val="263646"/>
                </a:solidFill>
                <a:latin typeface="Lato" charset="0"/>
                <a:ea typeface="Lato" charset="0"/>
                <a:cs typeface="Lato" charset="0"/>
              </a:rPr>
              <a:t>Lako otpremajte poslove i nadgledajte ih</a:t>
            </a:r>
          </a:p>
          <a:p>
            <a:r>
              <a:rPr lang="sr-Latn-RS" sz="1000" spc="-20">
                <a:solidFill>
                  <a:srgbClr val="263646"/>
                </a:solidFill>
                <a:latin typeface="Lato Light" charset="0"/>
              </a:rPr>
              <a:t>Dodelite zadatke odgovarajućem vozilu / vozačima, a zatim pratite napredovanje svakog posla prema planu za dan.</a:t>
            </a:r>
          </a:p>
          <a:p>
            <a:endParaRPr lang="sr-Latn-RS" sz="1000" b="1" spc="-20">
              <a:solidFill>
                <a:srgbClr val="263646"/>
              </a:solidFill>
              <a:latin typeface="Lato" charset="0"/>
              <a:ea typeface="Lato" charset="0"/>
              <a:cs typeface="Lato" charset="0"/>
            </a:endParaRPr>
          </a:p>
          <a:p>
            <a:r>
              <a:rPr lang="sr-Latn-RS" sz="1000" b="1" spc="-20">
                <a:solidFill>
                  <a:srgbClr val="263646"/>
                </a:solidFill>
                <a:latin typeface="Lato" charset="0"/>
                <a:ea typeface="Lato" charset="0"/>
                <a:cs typeface="Lato" charset="0"/>
              </a:rPr>
              <a:t>Smanjite potrošnju goriva i stignite na vreme</a:t>
            </a:r>
          </a:p>
          <a:p>
            <a:r>
              <a:rPr lang="sr-Latn-RS" sz="1000" spc="-20">
                <a:solidFill>
                  <a:srgbClr val="263646"/>
                </a:solidFill>
                <a:latin typeface="Lato Light" charset="0"/>
              </a:rPr>
              <a:t>Vozači mogu direktno voziti do odredišta koristeći integrisani navigator. Nema više vožnje okolo.</a:t>
            </a:r>
          </a:p>
        </p:txBody>
      </p:sp>
      <p:sp>
        <p:nvSpPr>
          <p:cNvPr id="18" name="CustomShape 15"/>
          <p:cNvSpPr/>
          <p:nvPr/>
        </p:nvSpPr>
        <p:spPr>
          <a:xfrm>
            <a:off x="3795840" y="8710111"/>
            <a:ext cx="3471480" cy="147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sr-Latn-RS" sz="1000" b="1" spc="-20">
                <a:solidFill>
                  <a:srgbClr val="263646"/>
                </a:solidFill>
                <a:latin typeface="Lato" charset="0"/>
                <a:ea typeface="Lato" charset="0"/>
                <a:cs typeface="Lato" charset="0"/>
              </a:rPr>
              <a:t>Povećajte produktivnost</a:t>
            </a:r>
          </a:p>
          <a:p>
            <a:r>
              <a:rPr lang="sr-Latn-RS" sz="1000" spc="-20">
                <a:solidFill>
                  <a:srgbClr val="263646"/>
                </a:solidFill>
                <a:latin typeface="Lato Light" charset="0"/>
              </a:rPr>
              <a:t>Vaši vozači će moći da izvrše više porudžbina bez dodatnog naprezanja.</a:t>
            </a:r>
          </a:p>
          <a:p>
            <a:endParaRPr lang="sr-Latn-RS" sz="1000" b="1" spc="-20">
              <a:solidFill>
                <a:srgbClr val="263646"/>
              </a:solidFill>
              <a:latin typeface="Lato" charset="0"/>
              <a:ea typeface="Lato" charset="0"/>
              <a:cs typeface="Lato" charset="0"/>
            </a:endParaRPr>
          </a:p>
          <a:p>
            <a:r>
              <a:rPr lang="sr-Latn-RS" sz="1000" b="1" spc="-20">
                <a:solidFill>
                  <a:srgbClr val="263646"/>
                </a:solidFill>
                <a:latin typeface="Lato" charset="0"/>
                <a:ea typeface="Lato" charset="0"/>
                <a:cs typeface="Lato" charset="0"/>
              </a:rPr>
              <a:t>Dokumentujte svaki korak</a:t>
            </a:r>
          </a:p>
          <a:p>
            <a:r>
              <a:rPr lang="sr-Latn-RS" sz="1000" spc="-20">
                <a:solidFill>
                  <a:srgbClr val="263646"/>
                </a:solidFill>
                <a:latin typeface="Lato Light" charset="0"/>
              </a:rPr>
              <a:t>Prikupljajte obrasce sa terena na svakoj prekretnici: dokaz o isporuci, odbijeni poslovi, dopunjavanje goriva, čekanje itd.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635" y="2788431"/>
            <a:ext cx="4293926" cy="2423991"/>
          </a:xfrm>
          <a:prstGeom prst="rect">
            <a:avLst/>
          </a:prstGeom>
        </p:spPr>
      </p:pic>
      <p:sp>
        <p:nvSpPr>
          <p:cNvPr id="19" name="CustomShape 4">
            <a:extLst>
              <a:ext uri="{FF2B5EF4-FFF2-40B4-BE49-F238E27FC236}">
                <a16:creationId xmlns:a16="http://schemas.microsoft.com/office/drawing/2014/main" id="{68AF5DDA-978B-425A-8C3A-9D1DE5C4661E}"/>
              </a:ext>
            </a:extLst>
          </p:cNvPr>
          <p:cNvSpPr/>
          <p:nvPr/>
        </p:nvSpPr>
        <p:spPr>
          <a:xfrm>
            <a:off x="4193639" y="10370520"/>
            <a:ext cx="3150821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sr-Latn-RS" sz="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Posetite </a:t>
            </a:r>
            <a:r>
              <a:rPr lang="sr-Latn-RS" sz="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www.frotcom.com</a:t>
            </a:r>
            <a:r>
              <a:rPr lang="sr-Latn-RS" sz="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 </a:t>
            </a:r>
            <a:r>
              <a:rPr lang="sr-Latn-RS" sz="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za dodatne informacije</a:t>
            </a:r>
            <a:endParaRPr lang="sr-Latn-R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/>
          <p:cNvSpPr/>
          <p:nvPr/>
        </p:nvSpPr>
        <p:spPr>
          <a:xfrm>
            <a:off x="0" y="2104561"/>
            <a:ext cx="7568640" cy="2427197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r>
              <a:rPr lang="sr-Latn-RS"/>
              <a:t>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85"/>
            <a:ext cx="7555992" cy="2121408"/>
          </a:xfrm>
          <a:prstGeom prst="rect">
            <a:avLst/>
          </a:prstGeom>
        </p:spPr>
      </p:pic>
      <p:sp>
        <p:nvSpPr>
          <p:cNvPr id="61" name="CustomShape 2"/>
          <p:cNvSpPr/>
          <p:nvPr/>
        </p:nvSpPr>
        <p:spPr>
          <a:xfrm>
            <a:off x="324000" y="2275479"/>
            <a:ext cx="4212000" cy="26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r-Latn-RS" sz="1600" b="1" spc="-18">
                <a:solidFill>
                  <a:srgbClr val="263746"/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Kako to radi</a:t>
            </a:r>
            <a:endParaRPr lang="sr-Latn-R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CustomShape 3"/>
          <p:cNvSpPr/>
          <p:nvPr/>
        </p:nvSpPr>
        <p:spPr>
          <a:xfrm>
            <a:off x="324000" y="2633831"/>
            <a:ext cx="3471480" cy="15420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sr-Latn-RS" sz="1000" b="1" spc="-20">
                <a:solidFill>
                  <a:srgbClr val="263646"/>
                </a:solidFill>
                <a:latin typeface="Lato" charset="0"/>
                <a:ea typeface="Lato" charset="0"/>
                <a:cs typeface="Lato" charset="0"/>
              </a:rPr>
              <a:t>Modul upravljanja radnom snagom pruža interfejs za Android ugradne tablete, omogućavajući da se poslovi šalju odgovarajućim vozačima / vozilima / timovima.</a:t>
            </a:r>
          </a:p>
          <a:p>
            <a:r>
              <a:rPr lang="sr-Latn-RS" sz="1000" b="1" spc="-20">
                <a:solidFill>
                  <a:srgbClr val="263646"/>
                </a:solidFill>
                <a:latin typeface="Lato" charset="0"/>
                <a:ea typeface="Lato" charset="0"/>
                <a:cs typeface="Lato" charset="0"/>
              </a:rPr>
              <a:t> </a:t>
            </a:r>
            <a:br>
              <a:rPr lang="sr-Latn-RS" sz="1000" spc="-20">
                <a:solidFill>
                  <a:srgbClr val="263646"/>
                </a:solidFill>
                <a:latin typeface="Lato Light" charset="0"/>
                <a:ea typeface="Lato Light" charset="0"/>
                <a:cs typeface="Lato Light" charset="0"/>
              </a:rPr>
            </a:br>
            <a:r>
              <a:rPr lang="sr-Latn-RS" sz="1000" spc="-20">
                <a:solidFill>
                  <a:srgbClr val="263646"/>
                </a:solidFill>
                <a:latin typeface="Lato Light" charset="0"/>
                <a:ea typeface="Lato Light" charset="0"/>
                <a:cs typeface="Lato Light" charset="0"/>
              </a:rPr>
              <a:t>Pored toga, dostupna je i tekstualna poruka, koja poboljšava komunikaciju i skladištenje poruka za buduće preglede.</a:t>
            </a:r>
          </a:p>
          <a:p>
            <a:endParaRPr lang="sr-Latn-RS" sz="1000" spc="-20">
              <a:solidFill>
                <a:srgbClr val="263646"/>
              </a:solidFill>
              <a:latin typeface="Lato Light" charset="0"/>
              <a:ea typeface="Lato Light" charset="0"/>
              <a:cs typeface="Lato Light" charset="0"/>
            </a:endParaRPr>
          </a:p>
          <a:p>
            <a:r>
              <a:rPr lang="sr-Latn-RS" sz="1000" spc="-20">
                <a:solidFill>
                  <a:srgbClr val="263646"/>
                </a:solidFill>
                <a:latin typeface="Lato Light" charset="0"/>
                <a:ea typeface="Lato Light" charset="0"/>
                <a:cs typeface="Lato Light" charset="0"/>
              </a:rPr>
              <a:t>Ugrađeni tablet sadrži potpuno integrisani navigacijski modul, tako da se vaši vozači mogu kretati do mesta posla / zadatka ili bilo koje druge adrese.</a:t>
            </a:r>
          </a:p>
        </p:txBody>
      </p:sp>
      <p:sp>
        <p:nvSpPr>
          <p:cNvPr id="63" name="CustomShape 4"/>
          <p:cNvSpPr/>
          <p:nvPr/>
        </p:nvSpPr>
        <p:spPr>
          <a:xfrm>
            <a:off x="3791160" y="2633831"/>
            <a:ext cx="3471480" cy="15420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sr-Latn-RS" sz="1000" spc="-20">
                <a:solidFill>
                  <a:srgbClr val="263646"/>
                </a:solidFill>
                <a:latin typeface="Lato Light" charset="0"/>
                <a:ea typeface="Lato Light" charset="0"/>
                <a:cs typeface="Lato Light" charset="0"/>
              </a:rPr>
              <a:t>Veoma prilagođen interfejs na tabletu vodi vozače da napreduju od jedne faze posla do drugog posla. U realnom vremenu ove informacije su dostupne u Frotcomu. Dispečeri znaju tačnu fazu svakog posla u bilo kojem trenutku.</a:t>
            </a:r>
          </a:p>
          <a:p>
            <a:endParaRPr lang="sr-Latn-RS" sz="1000" spc="-20">
              <a:solidFill>
                <a:srgbClr val="263646"/>
              </a:solidFill>
              <a:latin typeface="Lato Light" charset="0"/>
              <a:ea typeface="Lato Light" charset="0"/>
              <a:cs typeface="Lato Light" charset="0"/>
            </a:endParaRPr>
          </a:p>
          <a:p>
            <a:r>
              <a:rPr lang="sr-Latn-RS" sz="1000" spc="-20">
                <a:solidFill>
                  <a:srgbClr val="263646"/>
                </a:solidFill>
                <a:latin typeface="Lato Light" charset="0"/>
                <a:ea typeface="Lato Light" charset="0"/>
                <a:cs typeface="Lato Light" charset="0"/>
              </a:rPr>
              <a:t>Dolazne tekstualne poruke, poslovi ili upozorenja odmah se prikazuju na tabletu.</a:t>
            </a:r>
          </a:p>
        </p:txBody>
      </p:sp>
      <p:sp>
        <p:nvSpPr>
          <p:cNvPr id="64" name="CustomShape 5"/>
          <p:cNvSpPr/>
          <p:nvPr/>
        </p:nvSpPr>
        <p:spPr>
          <a:xfrm>
            <a:off x="577516" y="478079"/>
            <a:ext cx="6604484" cy="8708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sr-Latn-RS" sz="1400" i="1" spc="-2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“Planer radne snage,  koji radi 24 sata dnevno, pomaže nam da budemo efikasniji u radu i omogućava nam da kontrolišemo zadatke naših vozača. U sektoru koji je toliko emotivan kao što je pogrebna industrija, informacije moraju biti promišljene, precizne  i tačne kako bi pratile rođake na poslednjem putovanju voljene osobe. Postizanje ove vrste praćenja bilo je od najveće važnosti.”</a:t>
            </a:r>
          </a:p>
        </p:txBody>
      </p:sp>
      <p:sp>
        <p:nvSpPr>
          <p:cNvPr id="65" name="CustomShape 6"/>
          <p:cNvSpPr/>
          <p:nvPr/>
        </p:nvSpPr>
        <p:spPr>
          <a:xfrm>
            <a:off x="1475768" y="1630810"/>
            <a:ext cx="4581000" cy="33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PT" sz="800" b="1" spc="-2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Jennifer Palma</a:t>
            </a:r>
            <a:endParaRPr lang="sr-Latn-RS" sz="800" b="1" spc="-2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/>
            <a:r>
              <a:rPr lang="sr-Latn-RS" sz="800" spc="-2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Menadžer logistike</a:t>
            </a:r>
            <a:r>
              <a:rPr lang="pt-PT" sz="800" spc="-2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sr-Latn-RS" sz="800" spc="-2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- </a:t>
            </a:r>
            <a:r>
              <a:rPr lang="pt-PT" sz="800" spc="-2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Mémora</a:t>
            </a:r>
            <a:r>
              <a:rPr lang="sr-Latn-RS" sz="800" spc="-2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- Španija</a:t>
            </a:r>
          </a:p>
        </p:txBody>
      </p:sp>
      <p:sp>
        <p:nvSpPr>
          <p:cNvPr id="67" name="CustomShape 8"/>
          <p:cNvSpPr/>
          <p:nvPr/>
        </p:nvSpPr>
        <p:spPr>
          <a:xfrm>
            <a:off x="324000" y="4735028"/>
            <a:ext cx="3341095" cy="26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r-Latn-RS" sz="1200" spc="-18">
                <a:solidFill>
                  <a:srgbClr val="CF0A2C"/>
                </a:solidFill>
                <a:uFill>
                  <a:solidFill>
                    <a:srgbClr val="FFFFFF"/>
                  </a:solidFill>
                </a:uFill>
                <a:latin typeface="Lato" charset="0"/>
                <a:ea typeface="Lato" charset="0"/>
                <a:cs typeface="Lato" charset="0"/>
              </a:rPr>
              <a:t>Glavne karakteristike</a:t>
            </a:r>
            <a:endParaRPr lang="sr-Latn-RS" sz="1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70" name="CustomShape 11"/>
          <p:cNvSpPr/>
          <p:nvPr/>
        </p:nvSpPr>
        <p:spPr>
          <a:xfrm>
            <a:off x="324000" y="8473239"/>
            <a:ext cx="4515840" cy="34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r-Latn-RS" sz="1200" spc="-18">
                <a:solidFill>
                  <a:srgbClr val="CF0A2C"/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Ostale srodne funkcije koje bi vas mogle zanimati</a:t>
            </a:r>
            <a:endParaRPr lang="sr-Latn-R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1" name="Picture 6"/>
          <p:cNvPicPr/>
          <p:nvPr/>
        </p:nvPicPr>
        <p:blipFill>
          <a:blip r:embed="rId4"/>
          <a:stretch/>
        </p:blipFill>
        <p:spPr>
          <a:xfrm>
            <a:off x="0" y="9316440"/>
            <a:ext cx="7558560" cy="1404720"/>
          </a:xfrm>
          <a:prstGeom prst="rect">
            <a:avLst/>
          </a:prstGeom>
          <a:ln>
            <a:noFill/>
          </a:ln>
        </p:spPr>
      </p:pic>
      <p:sp>
        <p:nvSpPr>
          <p:cNvPr id="73" name="CustomShape 13"/>
          <p:cNvSpPr/>
          <p:nvPr/>
        </p:nvSpPr>
        <p:spPr>
          <a:xfrm>
            <a:off x="324000" y="10339920"/>
            <a:ext cx="3471480" cy="32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800" strike="noStrike" spc="199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WWW.FROTCOM.COM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4" name="Picture 25"/>
          <p:cNvPicPr/>
          <p:nvPr/>
        </p:nvPicPr>
        <p:blipFill>
          <a:blip r:embed="rId5"/>
          <a:stretch/>
        </p:blipFill>
        <p:spPr>
          <a:xfrm>
            <a:off x="5611320" y="9594360"/>
            <a:ext cx="1570680" cy="371160"/>
          </a:xfrm>
          <a:prstGeom prst="rect">
            <a:avLst/>
          </a:prstGeom>
          <a:ln>
            <a:noFill/>
          </a:ln>
        </p:spPr>
      </p:pic>
      <p:sp>
        <p:nvSpPr>
          <p:cNvPr id="75" name="CustomShape 14"/>
          <p:cNvSpPr/>
          <p:nvPr/>
        </p:nvSpPr>
        <p:spPr>
          <a:xfrm>
            <a:off x="323279" y="8767899"/>
            <a:ext cx="2373621" cy="3154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71450" indent="-171450">
              <a:buFont typeface="Arial" charset="0"/>
              <a:buChar char="•"/>
            </a:pPr>
            <a:r>
              <a:rPr lang="pt-PT" sz="800" b="1" spc="-18" dirty="0">
                <a:solidFill>
                  <a:srgbClr val="263746"/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Planiranje i nadgledanje rute</a:t>
            </a:r>
          </a:p>
          <a:p>
            <a:pPr marL="171450" indent="-171450">
              <a:buFont typeface="Arial" charset="0"/>
              <a:buChar char="•"/>
            </a:pPr>
            <a:r>
              <a:rPr lang="pt-PT" sz="800" b="1" spc="-18" dirty="0">
                <a:solidFill>
                  <a:srgbClr val="263746"/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API (integracija sa eksternim softverom)</a:t>
            </a:r>
            <a:endParaRPr lang="sr-Latn-RS" sz="800" b="1" spc="-18" dirty="0">
              <a:solidFill>
                <a:srgbClr val="263746"/>
              </a:solidFill>
              <a:uFill>
                <a:solidFill>
                  <a:srgbClr val="FFFFFF"/>
                </a:solidFill>
              </a:uFill>
              <a:latin typeface="Lato"/>
              <a:ea typeface="Lato"/>
            </a:endParaRPr>
          </a:p>
        </p:txBody>
      </p:sp>
      <p:sp>
        <p:nvSpPr>
          <p:cNvPr id="26" name="Line 6"/>
          <p:cNvSpPr/>
          <p:nvPr/>
        </p:nvSpPr>
        <p:spPr>
          <a:xfrm>
            <a:off x="417960" y="8431848"/>
            <a:ext cx="676404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" name="CustomShape 14"/>
          <p:cNvSpPr/>
          <p:nvPr/>
        </p:nvSpPr>
        <p:spPr>
          <a:xfrm>
            <a:off x="323279" y="5027199"/>
            <a:ext cx="3442989" cy="10926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71450" indent="-171450">
              <a:buFont typeface="Arial" charset="0"/>
              <a:buChar char="•"/>
            </a:pPr>
            <a:r>
              <a:rPr lang="sr-Latn-RS" sz="800" b="1" spc="-20">
                <a:solidFill>
                  <a:srgbClr val="263646"/>
                </a:solidFill>
                <a:latin typeface="Lato" charset="0"/>
                <a:ea typeface="Lato" charset="0"/>
                <a:cs typeface="Lato" charset="0"/>
              </a:rPr>
              <a:t>Otprema posla</a:t>
            </a:r>
          </a:p>
          <a:p>
            <a:pPr marL="171450" indent="-171450">
              <a:buFont typeface="Arial" charset="0"/>
              <a:buChar char="•"/>
            </a:pPr>
            <a:r>
              <a:rPr lang="sr-Latn-RS" sz="800" b="1" spc="-20">
                <a:solidFill>
                  <a:srgbClr val="263646"/>
                </a:solidFill>
                <a:latin typeface="Lato" charset="0"/>
                <a:ea typeface="Lato" charset="0"/>
                <a:cs typeface="Lato" charset="0"/>
              </a:rPr>
              <a:t>Integrisana navigacija jednostavna za upotrebu (dostupne su verzije kamiona)</a:t>
            </a:r>
          </a:p>
          <a:p>
            <a:pPr marL="171450" indent="-171450">
              <a:buFont typeface="Arial" charset="0"/>
              <a:buChar char="•"/>
            </a:pPr>
            <a:r>
              <a:rPr lang="sr-Latn-RS" sz="800" b="1" spc="-20">
                <a:solidFill>
                  <a:srgbClr val="263646"/>
                </a:solidFill>
                <a:latin typeface="Lato" charset="0"/>
                <a:ea typeface="Lato" charset="0"/>
                <a:cs typeface="Lato" charset="0"/>
              </a:rPr>
              <a:t>Dvosmerna tekstualna komunikacija između kancelarije i vozača</a:t>
            </a:r>
          </a:p>
          <a:p>
            <a:pPr marL="171450" indent="-171450">
              <a:buFont typeface="Arial" charset="0"/>
              <a:buChar char="•"/>
            </a:pPr>
            <a:r>
              <a:rPr lang="sr-Latn-RS" sz="800" b="1" spc="-20">
                <a:solidFill>
                  <a:srgbClr val="263646"/>
                </a:solidFill>
                <a:latin typeface="Lato" charset="0"/>
                <a:ea typeface="Lato" charset="0"/>
                <a:cs typeface="Lato" charset="0"/>
              </a:rPr>
              <a:t>Automatska upozorenja kada status zadatka nije kompatibilan sa kretanjem vozila</a:t>
            </a:r>
          </a:p>
          <a:p>
            <a:pPr marL="171450" indent="-171450">
              <a:buFont typeface="Arial" charset="0"/>
              <a:buChar char="•"/>
            </a:pPr>
            <a:r>
              <a:rPr lang="sr-Latn-RS" sz="800" b="1" spc="-20">
                <a:solidFill>
                  <a:srgbClr val="263646"/>
                </a:solidFill>
                <a:latin typeface="Lato" charset="0"/>
                <a:ea typeface="Lato" charset="0"/>
                <a:cs typeface="Lato" charset="0"/>
              </a:rPr>
              <a:t>Alarmi prikazani na tabletu (na primer, alarmi ponašanja u vožnji kao odgovor na iznenadna ubrzanja)</a:t>
            </a:r>
          </a:p>
          <a:p>
            <a:pPr marL="171450" indent="-171450">
              <a:buFont typeface="Arial" charset="0"/>
              <a:buChar char="•"/>
            </a:pPr>
            <a:r>
              <a:rPr lang="sr-Latn-RS" sz="800" b="1" spc="-20">
                <a:solidFill>
                  <a:srgbClr val="263646"/>
                </a:solidFill>
                <a:latin typeface="Lato" charset="0"/>
                <a:ea typeface="Lato" charset="0"/>
                <a:cs typeface="Lato" charset="0"/>
              </a:rPr>
              <a:t>Potpuno prilagodljivi tokovi posla za svaku vrstu posla</a:t>
            </a:r>
            <a:endParaRPr lang="sr-Latn-RS" sz="800" b="1" strike="noStrike" spc="-20">
              <a:solidFill>
                <a:srgbClr val="263646"/>
              </a:solidFill>
              <a:uFill>
                <a:solidFill>
                  <a:srgbClr val="FFFFFF"/>
                </a:solidFill>
              </a:u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7" name="CustomShape 8"/>
          <p:cNvSpPr/>
          <p:nvPr/>
        </p:nvSpPr>
        <p:spPr>
          <a:xfrm>
            <a:off x="323279" y="6462203"/>
            <a:ext cx="3341095" cy="26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r-Latn-RS" sz="1200" spc="-18" dirty="0">
                <a:solidFill>
                  <a:srgbClr val="CF0A2C"/>
                </a:solidFill>
                <a:uFill>
                  <a:solidFill>
                    <a:srgbClr val="FFFFFF"/>
                  </a:solidFill>
                </a:uFill>
                <a:latin typeface="Lato" charset="0"/>
                <a:ea typeface="Lato" charset="0"/>
                <a:cs typeface="Lato" charset="0"/>
              </a:rPr>
              <a:t>Uređaji i pribor</a:t>
            </a:r>
            <a:endParaRPr lang="sr-Latn-RS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9" name="CustomShape 14"/>
          <p:cNvSpPr/>
          <p:nvPr/>
        </p:nvSpPr>
        <p:spPr>
          <a:xfrm>
            <a:off x="324000" y="7575242"/>
            <a:ext cx="3341816" cy="7604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sr-Latn-RS" sz="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CustomShape 9"/>
          <p:cNvSpPr/>
          <p:nvPr/>
        </p:nvSpPr>
        <p:spPr>
          <a:xfrm>
            <a:off x="3791160" y="4735028"/>
            <a:ext cx="2042712" cy="282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r-Latn-RS" sz="1000" b="1" spc="-18" dirty="0">
                <a:solidFill>
                  <a:srgbClr val="263746"/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Ugrađeni terminal za vozače</a:t>
            </a:r>
            <a:endParaRPr lang="sr-Latn-RS" sz="1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Line 6"/>
          <p:cNvSpPr/>
          <p:nvPr/>
        </p:nvSpPr>
        <p:spPr>
          <a:xfrm>
            <a:off x="3885120" y="4978976"/>
            <a:ext cx="3296880" cy="0"/>
          </a:xfrm>
          <a:prstGeom prst="line">
            <a:avLst/>
          </a:prstGeom>
          <a:ln>
            <a:solidFill>
              <a:srgbClr val="26374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" name="CustomShape 14"/>
          <p:cNvSpPr/>
          <p:nvPr/>
        </p:nvSpPr>
        <p:spPr>
          <a:xfrm>
            <a:off x="2902566" y="8767899"/>
            <a:ext cx="2547717" cy="3154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71450" indent="-171450">
              <a:buFont typeface="Arial" charset="0"/>
              <a:buChar char="•"/>
            </a:pPr>
            <a:r>
              <a:rPr lang="pl-PL" sz="800" b="1" spc="-18" dirty="0">
                <a:solidFill>
                  <a:srgbClr val="263746"/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Aplikacija za Vozače</a:t>
            </a:r>
          </a:p>
          <a:p>
            <a:pPr marL="171450" indent="-171450">
              <a:buFont typeface="Arial" charset="0"/>
              <a:buChar char="•"/>
            </a:pPr>
            <a:r>
              <a:rPr lang="pl-PL" sz="800" b="1" spc="-18" dirty="0">
                <a:solidFill>
                  <a:srgbClr val="263746"/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Obuka vozača</a:t>
            </a:r>
            <a:endParaRPr lang="sr-Latn-RS" sz="800" b="1" spc="-18" dirty="0">
              <a:solidFill>
                <a:srgbClr val="263746"/>
              </a:solidFill>
              <a:uFill>
                <a:solidFill>
                  <a:srgbClr val="FFFFFF"/>
                </a:solidFill>
              </a:uFill>
              <a:latin typeface="Lato"/>
              <a:ea typeface="Lato"/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6841236" y="8667276"/>
            <a:ext cx="1262140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500" spc="-18" dirty="0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Mobile workforce management </a:t>
            </a:r>
            <a:r>
              <a:rPr lang="pt-PT" sz="500" spc="-18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20240710</a:t>
            </a:r>
            <a:endParaRPr lang="sr-Latn-RS" sz="500" spc="-18" dirty="0">
              <a:solidFill>
                <a:srgbClr val="4D5A67"/>
              </a:solidFill>
              <a:uFill>
                <a:solidFill>
                  <a:srgbClr val="FFFFFF"/>
                </a:solidFill>
              </a:uFill>
              <a:latin typeface="Lato Light"/>
              <a:ea typeface="Lato Light"/>
            </a:endParaRPr>
          </a:p>
        </p:txBody>
      </p:sp>
      <p:sp>
        <p:nvSpPr>
          <p:cNvPr id="32" name="CustomShape 12">
            <a:extLst>
              <a:ext uri="{FF2B5EF4-FFF2-40B4-BE49-F238E27FC236}">
                <a16:creationId xmlns:a16="http://schemas.microsoft.com/office/drawing/2014/main" id="{9CCBEF22-5AE4-46B0-8B6B-D217A5E4F8FA}"/>
              </a:ext>
            </a:extLst>
          </p:cNvPr>
          <p:cNvSpPr/>
          <p:nvPr/>
        </p:nvSpPr>
        <p:spPr>
          <a:xfrm>
            <a:off x="324000" y="9508680"/>
            <a:ext cx="3471480" cy="76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sr-Latn-RS" sz="15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INTELIGENTNO</a:t>
            </a:r>
            <a:endParaRPr lang="sr-Latn-R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sr-Latn-RS" sz="15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UPRAVLJANJE VOZNIM PARKOM</a:t>
            </a:r>
            <a:endParaRPr lang="sr-Latn-R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sr-Latn-RS" sz="15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ZA VAŠU KOMPANIJU</a:t>
            </a:r>
            <a:r>
              <a:rPr lang="sr-Latn-RS" sz="15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.</a:t>
            </a:r>
            <a:endParaRPr lang="sr-Latn-R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1C48DB7E-4F48-4A7C-8707-A312E66EB2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6" b="19857"/>
          <a:stretch/>
        </p:blipFill>
        <p:spPr>
          <a:xfrm>
            <a:off x="3766268" y="5238810"/>
            <a:ext cx="3670872" cy="2361701"/>
          </a:xfrm>
          <a:prstGeom prst="rect">
            <a:avLst/>
          </a:prstGeom>
        </p:spPr>
      </p:pic>
      <p:sp>
        <p:nvSpPr>
          <p:cNvPr id="37" name="CustomShape 14">
            <a:extLst>
              <a:ext uri="{FF2B5EF4-FFF2-40B4-BE49-F238E27FC236}">
                <a16:creationId xmlns:a16="http://schemas.microsoft.com/office/drawing/2014/main" id="{69C641AC-559B-4F5E-B918-B0E6F86F2D10}"/>
              </a:ext>
            </a:extLst>
          </p:cNvPr>
          <p:cNvSpPr/>
          <p:nvPr/>
        </p:nvSpPr>
        <p:spPr>
          <a:xfrm>
            <a:off x="373504" y="6913421"/>
            <a:ext cx="3392763" cy="7604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800" b="1" spc="-18" dirty="0" err="1">
                <a:solidFill>
                  <a:srgbClr val="263746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MioWORK</a:t>
            </a:r>
            <a:r>
              <a:rPr lang="en-GB" sz="800" b="1" spc="-18" dirty="0">
                <a:solidFill>
                  <a:srgbClr val="263746"/>
                </a:solidFill>
                <a:uFill>
                  <a:solidFill>
                    <a:srgbClr val="FFFFFF"/>
                  </a:solidFill>
                </a:uFill>
                <a:latin typeface="Lato"/>
              </a:rPr>
              <a:t>™ F740s</a:t>
            </a:r>
            <a:endParaRPr lang="en-US" sz="800" b="1" spc="-18" dirty="0">
              <a:solidFill>
                <a:srgbClr val="263746"/>
              </a:solidFill>
              <a:uFill>
                <a:solidFill>
                  <a:srgbClr val="FFFFFF"/>
                </a:solidFill>
              </a:uFill>
              <a:latin typeface="Lato"/>
            </a:endParaRPr>
          </a:p>
          <a:p>
            <a:pPr>
              <a:lnSpc>
                <a:spcPct val="100000"/>
              </a:lnSpc>
            </a:pPr>
            <a:r>
              <a:rPr lang="en-US" sz="800" spc="-18" dirty="0" err="1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Dizajniran</a:t>
            </a:r>
            <a:r>
              <a:rPr lang="en-US" sz="800" spc="-18" dirty="0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 da se </a:t>
            </a:r>
            <a:r>
              <a:rPr lang="en-US" sz="800" spc="-18" dirty="0" err="1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integriše</a:t>
            </a:r>
            <a:r>
              <a:rPr lang="en-US" sz="800" spc="-18" dirty="0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 </a:t>
            </a:r>
            <a:r>
              <a:rPr lang="en-US" sz="800" spc="-18" dirty="0" err="1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na</a:t>
            </a:r>
            <a:r>
              <a:rPr lang="en-US" sz="800" spc="-18" dirty="0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 </a:t>
            </a:r>
            <a:r>
              <a:rPr lang="en-US" sz="800" spc="-18" dirty="0" err="1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radna</a:t>
            </a:r>
            <a:r>
              <a:rPr lang="en-US" sz="800" spc="-18" dirty="0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 </a:t>
            </a:r>
            <a:r>
              <a:rPr lang="en-US" sz="800" spc="-18" dirty="0" err="1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mesta</a:t>
            </a:r>
            <a:r>
              <a:rPr lang="en-US" sz="800" spc="-18" dirty="0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 </a:t>
            </a:r>
            <a:r>
              <a:rPr lang="en-US" sz="800" spc="-18" dirty="0" err="1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kojima</a:t>
            </a:r>
            <a:r>
              <a:rPr lang="en-US" sz="800" spc="-18" dirty="0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 je </a:t>
            </a:r>
            <a:r>
              <a:rPr lang="en-US" sz="800" spc="-18" dirty="0" err="1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potrebna</a:t>
            </a:r>
            <a:r>
              <a:rPr lang="en-US" sz="800" spc="-18" dirty="0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 </a:t>
            </a:r>
            <a:r>
              <a:rPr lang="en-US" sz="800" spc="-18" dirty="0" err="1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mobilnost</a:t>
            </a:r>
            <a:r>
              <a:rPr lang="en-US" sz="800" spc="-18" dirty="0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 </a:t>
            </a:r>
            <a:r>
              <a:rPr lang="en-US" sz="800" spc="-18" dirty="0" err="1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i</a:t>
            </a:r>
            <a:r>
              <a:rPr lang="en-US" sz="800" spc="-18" dirty="0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 </a:t>
            </a:r>
            <a:r>
              <a:rPr lang="en-US" sz="800" spc="-18" dirty="0" err="1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pouzdanost</a:t>
            </a:r>
            <a:r>
              <a:rPr lang="en-US" sz="800" spc="-18" dirty="0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, </a:t>
            </a:r>
            <a:r>
              <a:rPr lang="en-US" sz="800" spc="-18" dirty="0" err="1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posebno</a:t>
            </a:r>
            <a:r>
              <a:rPr lang="en-US" sz="800" spc="-18" dirty="0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 u </a:t>
            </a:r>
            <a:r>
              <a:rPr lang="en-US" sz="800" spc="-18" dirty="0" err="1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upravljanju</a:t>
            </a:r>
            <a:r>
              <a:rPr lang="en-US" sz="800" spc="-18" dirty="0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 </a:t>
            </a:r>
            <a:r>
              <a:rPr lang="en-US" sz="800" spc="-18" dirty="0" err="1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voznim</a:t>
            </a:r>
            <a:r>
              <a:rPr lang="en-US" sz="800" spc="-18" dirty="0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 </a:t>
            </a:r>
            <a:r>
              <a:rPr lang="en-US" sz="800" spc="-18" dirty="0" err="1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parkom</a:t>
            </a:r>
            <a:r>
              <a:rPr lang="en-US" sz="800" spc="-18" dirty="0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, </a:t>
            </a:r>
            <a:r>
              <a:rPr lang="en-US" sz="800" spc="-18" dirty="0" err="1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usluge</a:t>
            </a:r>
            <a:r>
              <a:rPr lang="en-US" sz="800" spc="-18" dirty="0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 </a:t>
            </a:r>
            <a:r>
              <a:rPr lang="en-US" sz="800" spc="-18" dirty="0" err="1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na</a:t>
            </a:r>
            <a:r>
              <a:rPr lang="en-US" sz="800" spc="-18" dirty="0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 </a:t>
            </a:r>
            <a:r>
              <a:rPr lang="en-US" sz="800" spc="-18" dirty="0" err="1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terenu</a:t>
            </a:r>
            <a:r>
              <a:rPr lang="en-US" sz="800" spc="-18" dirty="0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 </a:t>
            </a:r>
            <a:r>
              <a:rPr lang="en-US" sz="800" spc="-18" dirty="0" err="1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i</a:t>
            </a:r>
            <a:r>
              <a:rPr lang="en-US" sz="800" spc="-18" dirty="0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 </a:t>
            </a:r>
            <a:r>
              <a:rPr lang="en-US" sz="800" spc="-18" dirty="0" err="1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logistička</a:t>
            </a:r>
            <a:r>
              <a:rPr lang="en-US" sz="800" spc="-18" dirty="0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 </a:t>
            </a:r>
            <a:r>
              <a:rPr lang="en-US" sz="800" spc="-18" dirty="0" err="1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aplikacija</a:t>
            </a:r>
            <a:r>
              <a:rPr lang="en-US" sz="800" spc="-18" dirty="0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. </a:t>
            </a:r>
            <a:r>
              <a:rPr lang="en-US" sz="800" spc="-18" dirty="0" err="1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Pogodno</a:t>
            </a:r>
            <a:r>
              <a:rPr lang="en-US" sz="800" spc="-18" dirty="0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 za </a:t>
            </a:r>
            <a:r>
              <a:rPr lang="en-US" sz="800" spc="-18" dirty="0" err="1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upravljanje</a:t>
            </a:r>
            <a:r>
              <a:rPr lang="en-US" sz="800" spc="-18" dirty="0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 </a:t>
            </a:r>
            <a:r>
              <a:rPr lang="en-US" sz="800" spc="-18" dirty="0" err="1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radnom</a:t>
            </a:r>
            <a:r>
              <a:rPr lang="en-US" sz="800" spc="-18" dirty="0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 </a:t>
            </a:r>
            <a:r>
              <a:rPr lang="en-US" sz="800" spc="-18" dirty="0" err="1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snagom</a:t>
            </a:r>
            <a:r>
              <a:rPr lang="en-US" sz="800" spc="-18" dirty="0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 </a:t>
            </a:r>
            <a:r>
              <a:rPr lang="en-US" sz="800" spc="-18" dirty="0" err="1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i</a:t>
            </a:r>
            <a:r>
              <a:rPr lang="en-US" sz="800" spc="-18" dirty="0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 </a:t>
            </a:r>
            <a:r>
              <a:rPr lang="en-US" sz="800" spc="-18" dirty="0" err="1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Integrisanu</a:t>
            </a:r>
            <a:r>
              <a:rPr lang="en-US" sz="800" spc="-18" dirty="0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 </a:t>
            </a:r>
            <a:r>
              <a:rPr lang="en-US" sz="800" spc="-18" dirty="0" err="1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Navigaciju</a:t>
            </a:r>
            <a:r>
              <a:rPr lang="en-US" sz="800" spc="-18" dirty="0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800" spc="-18" dirty="0">
              <a:solidFill>
                <a:srgbClr val="4D5A67"/>
              </a:solidFill>
              <a:uFill>
                <a:solidFill>
                  <a:srgbClr val="FFFFFF"/>
                </a:solidFill>
              </a:uFill>
              <a:latin typeface="Lato Light"/>
              <a:ea typeface="Lato Light"/>
            </a:endParaRPr>
          </a:p>
          <a:p>
            <a:pPr>
              <a:lnSpc>
                <a:spcPct val="100000"/>
              </a:lnSpc>
            </a:pPr>
            <a:r>
              <a:rPr lang="sr-Latn-RS" sz="800" b="1" spc="-18" dirty="0">
                <a:solidFill>
                  <a:srgbClr val="263746"/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Garmin navigacija za vozni park</a:t>
            </a:r>
          </a:p>
          <a:p>
            <a:pPr>
              <a:lnSpc>
                <a:spcPct val="100000"/>
              </a:lnSpc>
            </a:pPr>
            <a:endParaRPr lang="sr-Latn-RS" sz="800" b="1" spc="-18" dirty="0">
              <a:solidFill>
                <a:srgbClr val="263746"/>
              </a:solidFill>
              <a:uFill>
                <a:solidFill>
                  <a:srgbClr val="FFFFFF"/>
                </a:solidFill>
              </a:uFill>
              <a:latin typeface="Lato"/>
            </a:endParaRPr>
          </a:p>
          <a:p>
            <a:pPr>
              <a:lnSpc>
                <a:spcPct val="100000"/>
              </a:lnSpc>
            </a:pPr>
            <a:r>
              <a:rPr lang="sr-Latn-RS" sz="800" spc="-18" dirty="0">
                <a:solidFill>
                  <a:srgbClr val="4D5A67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Dizajniran za transport na duge staze. Da se ​​koristi sa softverskim rešenjem za upravljanje radnom snagom. Takođe pogodno za integrisanu navigaciju.</a:t>
            </a:r>
            <a:endParaRPr lang="sr-Latn-RS" sz="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800" spc="-18" dirty="0">
              <a:solidFill>
                <a:srgbClr val="4D5A67"/>
              </a:solidFill>
              <a:uFill>
                <a:solidFill>
                  <a:srgbClr val="FFFFFF"/>
                </a:solidFill>
              </a:uFill>
              <a:latin typeface="Lato Light"/>
              <a:ea typeface="Lato Light"/>
            </a:endParaRPr>
          </a:p>
        </p:txBody>
      </p:sp>
      <p:sp>
        <p:nvSpPr>
          <p:cNvPr id="35" name="CustomShape 14">
            <a:extLst>
              <a:ext uri="{FF2B5EF4-FFF2-40B4-BE49-F238E27FC236}">
                <a16:creationId xmlns:a16="http://schemas.microsoft.com/office/drawing/2014/main" id="{30FADC2D-0D24-4A6E-B619-EE60371ECCA4}"/>
              </a:ext>
            </a:extLst>
          </p:cNvPr>
          <p:cNvSpPr/>
          <p:nvPr/>
        </p:nvSpPr>
        <p:spPr>
          <a:xfrm>
            <a:off x="4748666" y="8767899"/>
            <a:ext cx="2373621" cy="3154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71450" indent="-171450">
              <a:buFont typeface="Arial" charset="0"/>
              <a:buChar char="•"/>
            </a:pPr>
            <a:r>
              <a:rPr lang="sr-Latn-RS" sz="800" b="1" spc="-18" dirty="0">
                <a:solidFill>
                  <a:srgbClr val="263746"/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Integrisani navigacioni sistem</a:t>
            </a:r>
          </a:p>
          <a:p>
            <a:pPr marL="171450" indent="-171450">
              <a:buFont typeface="Arial" charset="0"/>
              <a:buChar char="•"/>
            </a:pPr>
            <a:r>
              <a:rPr lang="sr-Latn-RS" sz="800" b="1" spc="-18" dirty="0">
                <a:solidFill>
                  <a:srgbClr val="263746"/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Tekstualna komunikacija sa vozačima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763</Words>
  <Application>Microsoft Office PowerPoint</Application>
  <PresentationFormat>Custom</PresentationFormat>
  <Paragraphs>66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DejaVu Sans</vt:lpstr>
      <vt:lpstr>Lato</vt:lpstr>
      <vt:lpstr>Lato Black</vt:lpstr>
      <vt:lpstr>Lato Light</vt:lpstr>
      <vt:lpstr>Times New Roman</vt:lpstr>
      <vt:lpstr>Office Theme</vt:lpstr>
      <vt:lpstr>PowerPoint Presentation</vt:lpstr>
      <vt:lpstr>PowerPoint Presentation</vt:lpstr>
    </vt:vector>
  </TitlesOfParts>
  <Company>Frotcom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Frotcom | Modul za upravljanje mobilnom radnom snagom - Flaer</dc:title>
  <dc:creator>Frotcom</dc:creator>
  <cp:lastModifiedBy>Joana_Mouzaco</cp:lastModifiedBy>
  <cp:revision>176</cp:revision>
  <cp:lastPrinted>2016-03-14T21:33:19Z</cp:lastPrinted>
  <dcterms:created xsi:type="dcterms:W3CDTF">2016-02-13T11:06:38Z</dcterms:created>
  <dcterms:modified xsi:type="dcterms:W3CDTF">2024-07-10T15:24:59Z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Custom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